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530"/>
    <a:srgbClr val="6BAD33"/>
    <a:srgbClr val="151413"/>
    <a:srgbClr val="D63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496" autoAdjust="0"/>
  </p:normalViewPr>
  <p:slideViewPr>
    <p:cSldViewPr snapToGrid="0" snapToObjects="1">
      <p:cViewPr>
        <p:scale>
          <a:sx n="174" d="100"/>
          <a:sy n="174" d="100"/>
        </p:scale>
        <p:origin x="-3128" y="-544"/>
      </p:cViewPr>
      <p:guideLst>
        <p:guide orient="horz" pos="1584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562312"/>
            <a:ext cx="6606540" cy="10780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2849880"/>
            <a:ext cx="5440680" cy="12852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89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295699"/>
            <a:ext cx="1485662" cy="62934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295699"/>
            <a:ext cx="4330144" cy="629348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4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7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3231727"/>
            <a:ext cx="6606540" cy="99885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2131590"/>
            <a:ext cx="6606540" cy="11001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8" y="1720639"/>
            <a:ext cx="2907903" cy="48685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1720639"/>
            <a:ext cx="2907904" cy="48685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1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201401"/>
            <a:ext cx="699516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1125750"/>
            <a:ext cx="3434160" cy="4691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1594909"/>
            <a:ext cx="3434160" cy="28976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1125750"/>
            <a:ext cx="3435509" cy="4691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1594909"/>
            <a:ext cx="3435509" cy="28976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6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9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3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200237"/>
            <a:ext cx="2557066" cy="8521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200237"/>
            <a:ext cx="4344988" cy="42922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1052407"/>
            <a:ext cx="2557066" cy="3440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3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3520440"/>
            <a:ext cx="4663440" cy="4156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449368"/>
            <a:ext cx="4663440" cy="30175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3936048"/>
            <a:ext cx="4663440" cy="590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201401"/>
            <a:ext cx="699516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1173481"/>
            <a:ext cx="6995160" cy="331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4661324"/>
            <a:ext cx="1813560" cy="267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4661324"/>
            <a:ext cx="2461260" cy="267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4661324"/>
            <a:ext cx="1813560" cy="267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5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877086" y="2936556"/>
            <a:ext cx="11430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4300" dirty="0" smtClean="0">
                <a:solidFill>
                  <a:srgbClr val="6BAD33"/>
                </a:solidFill>
                <a:latin typeface="Lato Regular"/>
                <a:cs typeface="Lato Regular"/>
              </a:rPr>
              <a:t>75+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14700" y="2972769"/>
            <a:ext cx="1143000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95000"/>
              </a:lnSpc>
            </a:pPr>
            <a:r>
              <a:rPr lang="en-US" sz="4000" dirty="0" smtClean="0">
                <a:solidFill>
                  <a:srgbClr val="6BAD33"/>
                </a:solidFill>
                <a:latin typeface="Lato Regular"/>
                <a:cs typeface="Lato Regular"/>
              </a:rPr>
              <a:t>161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55434" y="3019410"/>
            <a:ext cx="114300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5000"/>
              </a:lnSpc>
            </a:pPr>
            <a:r>
              <a:rPr lang="en-US" sz="2800" dirty="0" smtClean="0">
                <a:solidFill>
                  <a:srgbClr val="6BAD33"/>
                </a:solidFill>
                <a:latin typeface="Lato Regular"/>
                <a:cs typeface="Lato Regular"/>
              </a:rPr>
              <a:t>7,500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5258" y="3063718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000" dirty="0" smtClean="0">
                <a:solidFill>
                  <a:srgbClr val="6BAD33"/>
                </a:solidFill>
                <a:latin typeface="Lato Regular"/>
                <a:cs typeface="Lato Regular"/>
              </a:rPr>
              <a:t>860,000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4022" y="3514504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900" b="1" dirty="0" smtClean="0">
                <a:latin typeface="Lato Regular"/>
                <a:cs typeface="Lato Regular"/>
              </a:rPr>
              <a:t># OF COUNTRIES </a:t>
            </a:r>
          </a:p>
          <a:p>
            <a:pPr algn="dist"/>
            <a:r>
              <a:rPr lang="en-US" sz="500" dirty="0" smtClean="0">
                <a:latin typeface="Lato Light"/>
                <a:cs typeface="Lato Light"/>
              </a:rPr>
              <a:t>THE MODEL HAS BEEN SOLD</a:t>
            </a:r>
            <a:endParaRPr lang="en-US" sz="500" dirty="0">
              <a:latin typeface="Lato Light"/>
              <a:cs typeface="Lato Ligh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14700" y="3486575"/>
            <a:ext cx="1143000" cy="35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95000"/>
              </a:lnSpc>
            </a:pPr>
            <a:r>
              <a:rPr lang="en-US" sz="1200" b="1" dirty="0" smtClean="0">
                <a:latin typeface="Lato Regular"/>
                <a:cs typeface="Lato Regular"/>
              </a:rPr>
              <a:t>CURRENCIES</a:t>
            </a:r>
            <a:r>
              <a:rPr lang="en-US" sz="700" dirty="0" smtClean="0">
                <a:latin typeface="Lato Regular"/>
                <a:cs typeface="Lato Regular"/>
              </a:rPr>
              <a:t> </a:t>
            </a:r>
            <a:r>
              <a:rPr lang="en-US" sz="600" dirty="0" smtClean="0">
                <a:latin typeface="Lato Light"/>
                <a:cs typeface="Lato Light"/>
              </a:rPr>
              <a:t>INCLUDED IN THE MODEL</a:t>
            </a:r>
            <a:endParaRPr lang="en-US" sz="800" dirty="0">
              <a:latin typeface="Lato Light"/>
              <a:cs typeface="Lato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55434" y="3385622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5000"/>
              </a:lnSpc>
            </a:pPr>
            <a:r>
              <a:rPr lang="en-US" sz="1500" b="1" dirty="0" smtClean="0">
                <a:latin typeface="Lato Regular"/>
                <a:cs typeface="Lato Regular"/>
              </a:rPr>
              <a:t>STARTUPS</a:t>
            </a:r>
            <a:r>
              <a:rPr lang="en-US" sz="1500" dirty="0" smtClean="0">
                <a:latin typeface="Lato Light"/>
                <a:cs typeface="Lato Light"/>
              </a:rPr>
              <a:t> </a:t>
            </a:r>
            <a:r>
              <a:rPr lang="en-US" sz="600" dirty="0">
                <a:latin typeface="Lato Light"/>
                <a:cs typeface="Lato Light"/>
              </a:rPr>
              <a:t>HAVE USED THE MODEL</a:t>
            </a:r>
            <a:endParaRPr lang="en-US" sz="700" dirty="0">
              <a:latin typeface="Lato Light"/>
              <a:cs typeface="Lato Ligh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5258" y="3350362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1000" dirty="0" smtClean="0">
                <a:latin typeface="Lato Light"/>
                <a:cs typeface="Lato Light"/>
              </a:rPr>
              <a:t>CALCULATIONS</a:t>
            </a:r>
            <a:r>
              <a:rPr lang="en-US" sz="1000" dirty="0" smtClean="0">
                <a:latin typeface="Lato Regular"/>
                <a:cs typeface="Lato Regular"/>
              </a:rPr>
              <a:t> </a:t>
            </a:r>
          </a:p>
          <a:p>
            <a:pPr algn="dist"/>
            <a:r>
              <a:rPr lang="en-US" sz="800" b="1" dirty="0" smtClean="0">
                <a:latin typeface="Lato Regular"/>
                <a:cs typeface="Lato Regular"/>
              </a:rPr>
              <a:t>AUTOMATICALLY</a:t>
            </a:r>
            <a:r>
              <a:rPr lang="en-US" sz="600" dirty="0" smtClean="0">
                <a:latin typeface="Lato Light"/>
                <a:cs typeface="Lato Light"/>
              </a:rPr>
              <a:t> </a:t>
            </a:r>
            <a:r>
              <a:rPr lang="en-US" sz="700" dirty="0">
                <a:latin typeface="Lato Light"/>
                <a:cs typeface="Lato Light"/>
              </a:rPr>
              <a:t>CREATE YOUR MODEL</a:t>
            </a:r>
          </a:p>
        </p:txBody>
      </p:sp>
      <p:pic>
        <p:nvPicPr>
          <p:cNvPr id="2" name="Picture 1" descr="Business Woman Cheerin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5" b="33418"/>
          <a:stretch/>
        </p:blipFill>
        <p:spPr>
          <a:xfrm>
            <a:off x="825910" y="1"/>
            <a:ext cx="6120580" cy="30190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75258" y="187364"/>
            <a:ext cx="598833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400" dirty="0">
                <a:solidFill>
                  <a:srgbClr val="6BAD33"/>
                </a:solidFill>
                <a:latin typeface="Lato Light"/>
                <a:cs typeface="Lato Light"/>
              </a:rPr>
              <a:t>PLAN FOR </a:t>
            </a:r>
            <a:r>
              <a:rPr lang="en-US" sz="4400" b="1" dirty="0">
                <a:solidFill>
                  <a:srgbClr val="6BAD33"/>
                </a:solidFill>
                <a:latin typeface="Lato Regular"/>
                <a:cs typeface="Lato Regular"/>
              </a:rPr>
              <a:t>SUCCESS</a:t>
            </a:r>
            <a:endParaRPr lang="en-US" sz="4400" b="1" dirty="0">
              <a:solidFill>
                <a:srgbClr val="6BAD33"/>
              </a:solidFill>
              <a:latin typeface="Lato Regular"/>
              <a:cs typeface="Lato Regular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833889"/>
            <a:ext cx="7804557" cy="1195311"/>
          </a:xfrm>
          <a:prstGeom prst="rect">
            <a:avLst/>
          </a:prstGeom>
          <a:solidFill>
            <a:srgbClr val="6BAD3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FM Logo - White High R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950" y="3951029"/>
            <a:ext cx="2280286" cy="6919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94797" y="3926292"/>
            <a:ext cx="11665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en-US" sz="2000" dirty="0" smtClean="0">
                <a:solidFill>
                  <a:srgbClr val="6BAD33"/>
                </a:solidFill>
                <a:latin typeface="Lato Light"/>
                <a:cs typeface="Lato Light"/>
              </a:rPr>
              <a:t>BOOTH</a:t>
            </a:r>
            <a:r>
              <a:rPr lang="en-US" sz="2000" b="1" dirty="0" smtClean="0">
                <a:solidFill>
                  <a:srgbClr val="6BAD33"/>
                </a:solidFill>
                <a:latin typeface="Lato Regular"/>
                <a:cs typeface="Lato Regular"/>
              </a:rPr>
              <a:t> </a:t>
            </a:r>
            <a:r>
              <a:rPr lang="en-US" sz="4000" b="1" dirty="0" smtClean="0">
                <a:solidFill>
                  <a:srgbClr val="6BAD33"/>
                </a:solidFill>
                <a:latin typeface="Lato Regular"/>
                <a:cs typeface="Lato Regular"/>
              </a:rPr>
              <a:t>#12</a:t>
            </a:r>
            <a:endParaRPr lang="en-US" sz="4000" b="1" dirty="0">
              <a:solidFill>
                <a:srgbClr val="6BAD33"/>
              </a:solidFill>
              <a:latin typeface="Lato Regular"/>
              <a:cs typeface="Lato Regular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6514" y="3855786"/>
            <a:ext cx="341389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1900" dirty="0" smtClean="0">
                <a:solidFill>
                  <a:schemeClr val="bg1"/>
                </a:solidFill>
                <a:latin typeface="Lato Light"/>
                <a:cs typeface="Lato Light"/>
              </a:rPr>
              <a:t>CREATE A </a:t>
            </a:r>
            <a:r>
              <a:rPr lang="en-US" sz="1900" dirty="0" smtClean="0">
                <a:solidFill>
                  <a:schemeClr val="bg1"/>
                </a:solidFill>
                <a:latin typeface="Lato Light"/>
                <a:cs typeface="Lato Light"/>
              </a:rPr>
              <a:t>COMPREHENSIVE </a:t>
            </a:r>
            <a:r>
              <a:rPr lang="en-US" sz="2800" b="1" dirty="0" smtClean="0">
                <a:solidFill>
                  <a:schemeClr val="bg1"/>
                </a:solidFill>
                <a:latin typeface="Lato Regular"/>
                <a:cs typeface="Lato Regular"/>
              </a:rPr>
              <a:t>FINANCIAL MODEL </a:t>
            </a:r>
            <a:endParaRPr lang="en-US" sz="2800" b="1" dirty="0" smtClean="0">
              <a:solidFill>
                <a:schemeClr val="bg1"/>
              </a:solidFill>
              <a:latin typeface="Lato Regular"/>
              <a:cs typeface="Lato Regular"/>
            </a:endParaRPr>
          </a:p>
          <a:p>
            <a:pPr algn="dist"/>
            <a:r>
              <a:rPr lang="en-US" sz="2500" dirty="0" smtClean="0">
                <a:solidFill>
                  <a:schemeClr val="bg1"/>
                </a:solidFill>
                <a:latin typeface="Lato Light"/>
                <a:cs typeface="Lato Light"/>
              </a:rPr>
              <a:t>IN </a:t>
            </a:r>
            <a:r>
              <a:rPr lang="en-US" sz="2500" dirty="0" smtClean="0">
                <a:solidFill>
                  <a:schemeClr val="bg1"/>
                </a:solidFill>
                <a:latin typeface="Lato Light"/>
                <a:cs typeface="Lato Light"/>
              </a:rPr>
              <a:t>UNDER AN </a:t>
            </a:r>
            <a:r>
              <a:rPr lang="en-US" sz="2500" dirty="0" smtClean="0">
                <a:solidFill>
                  <a:schemeClr val="bg1"/>
                </a:solidFill>
                <a:latin typeface="Lato Light"/>
                <a:cs typeface="Lato Light"/>
              </a:rPr>
              <a:t>HOUR</a:t>
            </a:r>
            <a:endParaRPr lang="en-US" sz="2500" dirty="0" smtClean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67765" y="4660563"/>
            <a:ext cx="25746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  <a:latin typeface="Lato Light"/>
                <a:cs typeface="Lato Light"/>
              </a:rPr>
              <a:t>www.StartupFinancialModel.com</a:t>
            </a:r>
            <a:endParaRPr lang="en-US" sz="1200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60928" y="2788802"/>
            <a:ext cx="114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800" dirty="0" smtClean="0">
                <a:solidFill>
                  <a:srgbClr val="6BAD33"/>
                </a:solidFill>
                <a:latin typeface="Lato Regular"/>
                <a:cs typeface="Lato Regular"/>
              </a:rPr>
              <a:t>GAAP </a:t>
            </a:r>
            <a:r>
              <a:rPr lang="en-US" sz="1000" dirty="0">
                <a:latin typeface="Lato Light"/>
                <a:cs typeface="Lato Light"/>
              </a:rPr>
              <a:t>--</a:t>
            </a:r>
            <a:r>
              <a:rPr lang="en-US" sz="1000" dirty="0" smtClean="0">
                <a:latin typeface="Lato Light"/>
                <a:cs typeface="Lato Light"/>
              </a:rPr>
              <a:t>------AND--------</a:t>
            </a:r>
            <a:r>
              <a:rPr lang="en-US" sz="2800" dirty="0" smtClean="0">
                <a:solidFill>
                  <a:srgbClr val="6BAD33"/>
                </a:solidFill>
                <a:latin typeface="Lato Regular"/>
                <a:cs typeface="Lato Regular"/>
              </a:rPr>
              <a:t>IFRS</a:t>
            </a:r>
            <a:r>
              <a:rPr lang="en-US" sz="1400" dirty="0" smtClean="0">
                <a:solidFill>
                  <a:srgbClr val="6BAD33"/>
                </a:solidFill>
                <a:latin typeface="Lato Light"/>
                <a:cs typeface="Lato Light"/>
              </a:rPr>
              <a:t> </a:t>
            </a:r>
            <a:endParaRPr lang="en-US" sz="1400" dirty="0" smtClean="0">
              <a:solidFill>
                <a:srgbClr val="6BAD33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70018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oldmore 1">
      <a:dk1>
        <a:sysClr val="windowText" lastClr="000000"/>
      </a:dk1>
      <a:lt1>
        <a:sysClr val="window" lastClr="FFFFFF"/>
      </a:lt1>
      <a:dk2>
        <a:srgbClr val="4E4E4E"/>
      </a:dk2>
      <a:lt2>
        <a:srgbClr val="D7D7D7"/>
      </a:lt2>
      <a:accent1>
        <a:srgbClr val="D53E25"/>
      </a:accent1>
      <a:accent2>
        <a:srgbClr val="681F15"/>
      </a:accent2>
      <a:accent3>
        <a:srgbClr val="FF4D34"/>
      </a:accent3>
      <a:accent4>
        <a:srgbClr val="D7D7D7"/>
      </a:accent4>
      <a:accent5>
        <a:srgbClr val="929292"/>
      </a:accent5>
      <a:accent6>
        <a:srgbClr val="4E4E4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63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Wade Myers</dc:creator>
  <cp:lastModifiedBy>Wade Myers</cp:lastModifiedBy>
  <cp:revision>34</cp:revision>
  <dcterms:created xsi:type="dcterms:W3CDTF">2016-02-12T03:04:16Z</dcterms:created>
  <dcterms:modified xsi:type="dcterms:W3CDTF">2016-02-24T20:58:49Z</dcterms:modified>
</cp:coreProperties>
</file>